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sldIdLst>
    <p:sldId id="280" r:id="rId3"/>
    <p:sldId id="257" r:id="rId4"/>
    <p:sldId id="258" r:id="rId5"/>
    <p:sldId id="264" r:id="rId6"/>
    <p:sldId id="262" r:id="rId7"/>
    <p:sldId id="259" r:id="rId8"/>
    <p:sldId id="274" r:id="rId9"/>
    <p:sldId id="278" r:id="rId10"/>
    <p:sldId id="27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4662" autoAdjust="0"/>
  </p:normalViewPr>
  <p:slideViewPr>
    <p:cSldViewPr>
      <p:cViewPr>
        <p:scale>
          <a:sx n="70" d="100"/>
          <a:sy n="70" d="100"/>
        </p:scale>
        <p:origin x="-140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09642-E81C-4D18-B607-37CA007B586C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4107F-7DAE-42EE-ACB7-A0537AD3F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427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09642-E81C-4D18-B607-37CA007B586C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4107F-7DAE-42EE-ACB7-A0537AD3F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61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09642-E81C-4D18-B607-37CA007B586C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4107F-7DAE-42EE-ACB7-A0537AD3F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5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6084-F977-4547-B643-F8AFDB86B29E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10.06.2024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273-ED43-41A7-9146-4BE9C9E02B1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427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6084-F977-4547-B643-F8AFDB86B29E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10.06.2024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273-ED43-41A7-9146-4BE9C9E02B1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1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6084-F977-4547-B643-F8AFDB86B29E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10.06.2024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273-ED43-41A7-9146-4BE9C9E02B1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72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6084-F977-4547-B643-F8AFDB86B29E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10.06.2024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273-ED43-41A7-9146-4BE9C9E02B1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09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6084-F977-4547-B643-F8AFDB86B29E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10.06.2024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273-ED43-41A7-9146-4BE9C9E02B1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652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6084-F977-4547-B643-F8AFDB86B29E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10.06.2024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273-ED43-41A7-9146-4BE9C9E02B1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609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6084-F977-4547-B643-F8AFDB86B29E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10.06.2024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273-ED43-41A7-9146-4BE9C9E02B1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73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6084-F977-4547-B643-F8AFDB86B29E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10.06.2024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273-ED43-41A7-9146-4BE9C9E02B1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29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09642-E81C-4D18-B607-37CA007B586C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4107F-7DAE-42EE-ACB7-A0537AD3F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1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6084-F977-4547-B643-F8AFDB86B29E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10.06.2024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273-ED43-41A7-9146-4BE9C9E02B1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79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6084-F977-4547-B643-F8AFDB86B29E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10.06.2024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273-ED43-41A7-9146-4BE9C9E02B1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61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6084-F977-4547-B643-F8AFDB86B29E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10.06.2024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DA273-ED43-41A7-9146-4BE9C9E02B1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5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09642-E81C-4D18-B607-37CA007B586C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4107F-7DAE-42EE-ACB7-A0537AD3F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72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09642-E81C-4D18-B607-37CA007B586C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4107F-7DAE-42EE-ACB7-A0537AD3F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09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09642-E81C-4D18-B607-37CA007B586C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4107F-7DAE-42EE-ACB7-A0537AD3F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652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09642-E81C-4D18-B607-37CA007B586C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4107F-7DAE-42EE-ACB7-A0537AD3F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609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09642-E81C-4D18-B607-37CA007B586C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4107F-7DAE-42EE-ACB7-A0537AD3F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73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09642-E81C-4D18-B607-37CA007B586C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4107F-7DAE-42EE-ACB7-A0537AD3F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29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09642-E81C-4D18-B607-37CA007B586C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4107F-7DAE-42EE-ACB7-A0537AD3F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79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09642-E81C-4D18-B607-37CA007B586C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4107F-7DAE-42EE-ACB7-A0537AD3F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854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27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96084-F977-4547-B643-F8AFDB86B29E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10.06.2024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DA273-ED43-41A7-9146-4BE9C9E02B1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854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27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audio" Target="../media/media1.mp3"/><Relationship Id="rId7" Type="http://schemas.openxmlformats.org/officeDocument/2006/relationships/oleObject" Target="../embeddings/oleObject1.bin"/><Relationship Id="rId2" Type="http://schemas.microsoft.com/office/2007/relationships/media" Target="../media/media1.mp3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gif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492896"/>
            <a:ext cx="9144000" cy="141004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Муниципальное автономное образовательное учреждение «Нурлатская гимназия им. М.Е. Сергеева», г. Нурлат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92576"/>
            <a:ext cx="9144000" cy="2292808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63888" y="17008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51720" y="1772816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Республика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>
                <a:solidFill>
                  <a:srgbClr val="FF0000"/>
                </a:solidFill>
              </a:rPr>
              <a:t>Т</a:t>
            </a:r>
            <a:r>
              <a:rPr lang="ru-RU" sz="3200" b="1" dirty="0" smtClean="0">
                <a:solidFill>
                  <a:srgbClr val="FF0000"/>
                </a:solidFill>
              </a:rPr>
              <a:t>атарстан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3928" y="1249596"/>
            <a:ext cx="8424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FF00"/>
                </a:solidFill>
              </a:rPr>
              <a:t>Номинация  «Спортивный резерв»</a:t>
            </a:r>
            <a:endParaRPr lang="ru-RU" sz="2800" dirty="0">
              <a:solidFill>
                <a:srgbClr val="FFFF00"/>
              </a:solidFill>
            </a:endParaRPr>
          </a:p>
        </p:txBody>
      </p:sp>
      <p:pic>
        <p:nvPicPr>
          <p:cNvPr id="8" name="спортивный флешмоб муз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40552" y="2708920"/>
            <a:ext cx="609600" cy="609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7544" y="5004465"/>
            <a:ext cx="8424936" cy="523220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EEECE1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Помелов Андрей Валентинович </a:t>
            </a:r>
            <a:endParaRPr lang="ru-RU" sz="2800" dirty="0">
              <a:solidFill>
                <a:srgbClr val="EEECE1">
                  <a:lumMod val="1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2" y="44624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B0F0"/>
                </a:solidFill>
              </a:rPr>
              <a:t>Всероссийского </a:t>
            </a:r>
            <a:r>
              <a:rPr lang="ru-RU" sz="2400" dirty="0" smtClean="0">
                <a:solidFill>
                  <a:srgbClr val="00B0F0"/>
                </a:solidFill>
              </a:rPr>
              <a:t>смотр-конкурс </a:t>
            </a:r>
            <a:r>
              <a:rPr lang="ru-RU" sz="2400" dirty="0">
                <a:solidFill>
                  <a:srgbClr val="00B0F0"/>
                </a:solidFill>
              </a:rPr>
              <a:t>на лучшую постановку физкультурной работы и развитие массового спорта среди школьных спортивных </a:t>
            </a:r>
            <a:r>
              <a:rPr lang="ru-RU" sz="2400" dirty="0" smtClean="0">
                <a:solidFill>
                  <a:srgbClr val="00B0F0"/>
                </a:solidFill>
              </a:rPr>
              <a:t>клубов</a:t>
            </a:r>
            <a:endParaRPr lang="ru-RU" sz="2400" dirty="0">
              <a:solidFill>
                <a:srgbClr val="00B0F0"/>
              </a:solidFill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3702157"/>
              </p:ext>
            </p:extLst>
          </p:nvPr>
        </p:nvGraphicFramePr>
        <p:xfrm>
          <a:off x="16775" y="908720"/>
          <a:ext cx="1818921" cy="16239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r:id="rId7" imgW="2896560" imgH="2896560" progId="CorelDRAW.Graphic.12">
                  <p:embed/>
                </p:oleObj>
              </mc:Choice>
              <mc:Fallback>
                <p:oleObj r:id="rId7" imgW="2896560" imgH="289656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75" y="908720"/>
                        <a:ext cx="1818921" cy="162398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9" name="Picture 5" descr="NurlatCoa2006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908720"/>
            <a:ext cx="1657350" cy="165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0" y="4005064"/>
            <a:ext cx="9109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Школьный спортивный клуб  </a:t>
            </a:r>
            <a:r>
              <a:rPr lang="ru-RU" sz="2400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«Нурлатская гимназия</a:t>
            </a:r>
            <a:r>
              <a:rPr lang="ru-RU" sz="24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050" b="1" i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895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7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34082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4000" dirty="0">
                <a:solidFill>
                  <a:schemeClr val="bg1"/>
                </a:solidFill>
                <a:latin typeface="Arial Black" pitchFamily="34" charset="0"/>
                <a:ea typeface="+mn-ea"/>
                <a:cs typeface="Times New Roman" pitchFamily="18" charset="0"/>
              </a:rPr>
              <a:t>Занятия </a:t>
            </a:r>
            <a:r>
              <a:rPr lang="ru-RU" sz="4000" dirty="0" smtClean="0">
                <a:solidFill>
                  <a:schemeClr val="bg1"/>
                </a:solidFill>
                <a:latin typeface="Arial Black" pitchFamily="34" charset="0"/>
                <a:ea typeface="+mn-ea"/>
                <a:cs typeface="Times New Roman" pitchFamily="18" charset="0"/>
              </a:rPr>
              <a:t>спортивного клуба</a:t>
            </a:r>
            <a:endParaRPr lang="ru-RU" sz="4000" dirty="0">
              <a:solidFill>
                <a:schemeClr val="bg1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5896" y="940767"/>
            <a:ext cx="5400600" cy="2848273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Gabriola" panose="04040605051002020D02" pitchFamily="82" charset="0"/>
              </a:rPr>
              <a:t>Школьный спортивный клуб - структурное подразделение образовательной организации, функционирует с 2016 года. </a:t>
            </a:r>
            <a:r>
              <a:rPr lang="ru-RU" dirty="0" smtClean="0">
                <a:latin typeface="Gabriola" panose="04040605051002020D02" pitchFamily="82" charset="0"/>
                <a:cs typeface="Times New Roman" pitchFamily="18" charset="0"/>
              </a:rPr>
              <a:t>Основной формой физического воспитания являются уроки физкультуры и занятия в спортивной секции. Занятия  школьного спортивного клуба ведут: Помелов А.В., </a:t>
            </a:r>
            <a:r>
              <a:rPr lang="ru-RU" dirty="0">
                <a:latin typeface="Gabriola" panose="04040605051002020D02" pitchFamily="82" charset="0"/>
                <a:cs typeface="Times New Roman" pitchFamily="18" charset="0"/>
              </a:rPr>
              <a:t>Нагуманова </a:t>
            </a:r>
            <a:r>
              <a:rPr lang="ru-RU" dirty="0" smtClean="0">
                <a:latin typeface="Gabriola" panose="04040605051002020D02" pitchFamily="82" charset="0"/>
                <a:cs typeface="Times New Roman" pitchFamily="18" charset="0"/>
              </a:rPr>
              <a:t>Л.Я.</a:t>
            </a:r>
            <a:r>
              <a:rPr lang="ru-RU" dirty="0">
                <a:latin typeface="Gabriola" panose="04040605051002020D02" pitchFamily="82" charset="0"/>
              </a:rPr>
              <a:t> Основные виды спорта ШСК «Нурлатская гимназия» - спортивные игры (волейбол, баскетбол, футбол, </a:t>
            </a:r>
            <a:r>
              <a:rPr lang="ru-RU" dirty="0" smtClean="0">
                <a:latin typeface="Gabriola" panose="04040605051002020D02" pitchFamily="82" charset="0"/>
              </a:rPr>
              <a:t>бадминтон, настольный теннис), </a:t>
            </a:r>
            <a:r>
              <a:rPr lang="ru-RU" dirty="0">
                <a:latin typeface="Gabriola" panose="04040605051002020D02" pitchFamily="82" charset="0"/>
              </a:rPr>
              <a:t>лыжный спорт, легкая атлетика, </a:t>
            </a:r>
            <a:r>
              <a:rPr lang="ru-RU" dirty="0" smtClean="0">
                <a:latin typeface="Gabriola" panose="04040605051002020D02" pitchFamily="82" charset="0"/>
              </a:rPr>
              <a:t>шашки/шахматы.</a:t>
            </a:r>
            <a:endParaRPr lang="ru-RU" dirty="0">
              <a:latin typeface="Gabriola" panose="04040605051002020D02" pitchFamily="82" charset="0"/>
            </a:endParaRPr>
          </a:p>
        </p:txBody>
      </p:sp>
      <p:pic>
        <p:nvPicPr>
          <p:cNvPr id="1027" name="Picture 3" descr="C:\Users\Гимназия\Downloads\WhatsApp Image 2022-08-24 at 10.56.5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3024336" cy="288032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229100"/>
            <a:ext cx="2186323" cy="2368251"/>
          </a:xfrm>
          <a:prstGeom prst="rect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pic>
      <p:pic>
        <p:nvPicPr>
          <p:cNvPr id="8" name="Picture 2" descr="C:\Users\Гимназия\Desktop\фото видео\работа гимназия\WhatsApp Image 2022-05-26 at 10.49.53 (1)1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229100"/>
            <a:ext cx="2268252" cy="236825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Гимназия\Desktop\фото видео\гто фото\IMG-20210130-WA005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718" y="4071514"/>
            <a:ext cx="1980786" cy="252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Гимназия\Desktop\АВГУСТ 2023-2024\гто 2023-2024\WhatsApp Image 2023-12-13 at 22.36.42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543" y="4229100"/>
            <a:ext cx="1976721" cy="236825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066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2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Организационные вопросы по физическому воспитанию</a:t>
            </a:r>
            <a:endParaRPr lang="ru-RU" sz="3600" dirty="0">
              <a:solidFill>
                <a:schemeClr val="bg1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032" y="1340768"/>
            <a:ext cx="4176464" cy="5256583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15000"/>
              </a:lnSpc>
              <a:buNone/>
            </a:pPr>
            <a:r>
              <a:rPr lang="ru-RU" sz="2100" dirty="0" smtClean="0">
                <a:solidFill>
                  <a:srgbClr val="002060"/>
                </a:solidFill>
                <a:latin typeface="Gabriola" panose="04040605051002020D02" pitchFamily="82" charset="0"/>
                <a:cs typeface="Times New Roman" pitchFamily="18" charset="0"/>
              </a:rPr>
              <a:t>В МАОУ «Нурлатская гимназия им.М.Е. Сергеева» имеются 2 спортивных зала,</a:t>
            </a:r>
            <a:r>
              <a:rPr lang="ru-RU" sz="2100" dirty="0">
                <a:solidFill>
                  <a:srgbClr val="002060"/>
                </a:solidFill>
                <a:latin typeface="Gabriola" panose="04040605051002020D02" pitchFamily="82" charset="0"/>
                <a:ea typeface="Calibri"/>
                <a:cs typeface="Times New Roman" pitchFamily="18" charset="0"/>
              </a:rPr>
              <a:t> которые размещены на первом этаже в отдельном блоке с наличием отдельного выхода на открытую </a:t>
            </a:r>
            <a:r>
              <a:rPr lang="ru-RU" sz="2100" dirty="0" smtClean="0">
                <a:solidFill>
                  <a:srgbClr val="002060"/>
                </a:solidFill>
                <a:latin typeface="Gabriola" panose="04040605051002020D02" pitchFamily="82" charset="0"/>
                <a:ea typeface="Calibri"/>
                <a:cs typeface="Times New Roman" pitchFamily="18" charset="0"/>
              </a:rPr>
              <a:t>спортивную зону</a:t>
            </a:r>
            <a:r>
              <a:rPr lang="ru-RU" sz="2100" dirty="0">
                <a:solidFill>
                  <a:srgbClr val="002060"/>
                </a:solidFill>
                <a:latin typeface="Gabriola" panose="04040605051002020D02" pitchFamily="82" charset="0"/>
                <a:ea typeface="Calibri"/>
                <a:cs typeface="Times New Roman" pitchFamily="18" charset="0"/>
              </a:rPr>
              <a:t>.  Планировка спортивных залов имеет общепринятую </a:t>
            </a:r>
            <a:r>
              <a:rPr lang="ru-RU" sz="2100" dirty="0" smtClean="0">
                <a:solidFill>
                  <a:srgbClr val="002060"/>
                </a:solidFill>
                <a:latin typeface="Gabriola" panose="04040605051002020D02" pitchFamily="82" charset="0"/>
                <a:ea typeface="Calibri"/>
                <a:cs typeface="Times New Roman" pitchFamily="18" charset="0"/>
              </a:rPr>
              <a:t>структуру </a:t>
            </a:r>
            <a:r>
              <a:rPr lang="ru-RU" sz="2100" dirty="0">
                <a:solidFill>
                  <a:srgbClr val="002060"/>
                </a:solidFill>
                <a:latin typeface="Gabriola" panose="04040605051002020D02" pitchFamily="82" charset="0"/>
                <a:ea typeface="Calibri"/>
                <a:cs typeface="Times New Roman" pitchFamily="18" charset="0"/>
              </a:rPr>
              <a:t>4 раздевалки, 4 туалета, 2 комнаты для </a:t>
            </a:r>
            <a:r>
              <a:rPr lang="ru-RU" sz="2100" dirty="0" smtClean="0">
                <a:solidFill>
                  <a:srgbClr val="002060"/>
                </a:solidFill>
                <a:latin typeface="Gabriola" panose="04040605051002020D02" pitchFamily="82" charset="0"/>
                <a:ea typeface="Calibri"/>
                <a:cs typeface="Times New Roman" pitchFamily="18" charset="0"/>
              </a:rPr>
              <a:t>оборудования и </a:t>
            </a:r>
            <a:r>
              <a:rPr lang="ru-RU" sz="2100" dirty="0">
                <a:solidFill>
                  <a:srgbClr val="002060"/>
                </a:solidFill>
                <a:latin typeface="Gabriola" panose="04040605051002020D02" pitchFamily="82" charset="0"/>
                <a:ea typeface="Calibri"/>
                <a:cs typeface="Times New Roman" pitchFamily="18" charset="0"/>
              </a:rPr>
              <a:t>для </a:t>
            </a:r>
            <a:r>
              <a:rPr lang="ru-RU" sz="2100" dirty="0" smtClean="0">
                <a:solidFill>
                  <a:srgbClr val="002060"/>
                </a:solidFill>
                <a:latin typeface="Gabriola" panose="04040605051002020D02" pitchFamily="82" charset="0"/>
                <a:ea typeface="Calibri"/>
                <a:cs typeface="Times New Roman" pitchFamily="18" charset="0"/>
              </a:rPr>
              <a:t>преподавателей. </a:t>
            </a:r>
            <a:r>
              <a:rPr lang="ru-RU" sz="2000" dirty="0">
                <a:solidFill>
                  <a:srgbClr val="002060"/>
                </a:solidFill>
                <a:latin typeface="Gabriola" panose="04040605051002020D02" pitchFamily="82" charset="0"/>
                <a:cs typeface="Times New Roman" pitchFamily="18" charset="0"/>
              </a:rPr>
              <a:t>На территории МАОУ «Нурлатская гимназия им</a:t>
            </a:r>
            <a:r>
              <a:rPr lang="ru-RU" sz="2000" dirty="0" smtClean="0">
                <a:solidFill>
                  <a:srgbClr val="002060"/>
                </a:solidFill>
                <a:latin typeface="Gabriola" panose="04040605051002020D02" pitchFamily="82" charset="0"/>
                <a:cs typeface="Times New Roman" pitchFamily="18" charset="0"/>
              </a:rPr>
              <a:t>. М.Е</a:t>
            </a:r>
            <a:r>
              <a:rPr lang="ru-RU" sz="2000" dirty="0">
                <a:solidFill>
                  <a:srgbClr val="002060"/>
                </a:solidFill>
                <a:latin typeface="Gabriola" panose="04040605051002020D02" pitchFamily="82" charset="0"/>
                <a:cs typeface="Times New Roman" pitchFamily="18" charset="0"/>
              </a:rPr>
              <a:t>. Сергеева» имеются футбольное поле с естественным покрытием и площадка с искусственным покрытием, детская площадка с тренажерами, баскетбольная площадка, полоса препятствий, яма для прыжков в длину с разбега.</a:t>
            </a:r>
            <a:endParaRPr lang="ru-RU" sz="2000" dirty="0">
              <a:solidFill>
                <a:srgbClr val="002060"/>
              </a:solidFill>
              <a:latin typeface="Gabriola" panose="04040605051002020D02" pitchFamily="82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endParaRPr lang="ru-RU" sz="2000" dirty="0">
              <a:solidFill>
                <a:srgbClr val="002060"/>
              </a:solidFill>
              <a:latin typeface="Gabriola" panose="04040605051002020D02" pitchFamily="82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ru-RU" sz="21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5" name="Picture 2" descr="E:\DSCN61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0768"/>
            <a:ext cx="2016224" cy="2520280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E:\DSCN61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4418143"/>
            <a:ext cx="2016224" cy="2196000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E:\DSCN61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418143"/>
            <a:ext cx="2016224" cy="2226181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CIM\100MSDCF\DSC0098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340768"/>
            <a:ext cx="2304256" cy="2550458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99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2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Спортивные залы оснащены спортивным инвентарем и оборудованием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365104"/>
            <a:ext cx="3816424" cy="233998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19637"/>
            <a:ext cx="4627982" cy="2985427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019637"/>
            <a:ext cx="3744416" cy="29854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30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650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3999" cy="576064"/>
          </a:xfrm>
        </p:spPr>
        <p:txBody>
          <a:bodyPr>
            <a:normAutofit/>
          </a:bodyPr>
          <a:lstStyle/>
          <a:p>
            <a:r>
              <a:rPr lang="ru-RU" sz="2600" dirty="0">
                <a:solidFill>
                  <a:schemeClr val="bg1"/>
                </a:solidFill>
                <a:latin typeface="Arial Black" pitchFamily="34" charset="0"/>
                <a:cs typeface="Times New Roman" panose="02020603050405020304" pitchFamily="18" charset="0"/>
              </a:rPr>
              <a:t>Участие в апробации и внедрении </a:t>
            </a:r>
            <a:r>
              <a:rPr lang="ru-RU" sz="2600" dirty="0" smtClean="0">
                <a:solidFill>
                  <a:schemeClr val="bg1"/>
                </a:solidFill>
                <a:latin typeface="Arial Black" pitchFamily="34" charset="0"/>
                <a:cs typeface="Times New Roman" panose="02020603050405020304" pitchFamily="18" charset="0"/>
              </a:rPr>
              <a:t>ВФСК </a:t>
            </a:r>
            <a:r>
              <a:rPr lang="ru-RU" sz="2600" dirty="0">
                <a:solidFill>
                  <a:schemeClr val="bg1"/>
                </a:solidFill>
                <a:latin typeface="Arial Black" pitchFamily="34" charset="0"/>
                <a:cs typeface="Times New Roman" panose="02020603050405020304" pitchFamily="18" charset="0"/>
              </a:rPr>
              <a:t>«ГТО»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79512" y="908720"/>
            <a:ext cx="4935651" cy="1191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600" b="1" dirty="0" smtClean="0">
                <a:solidFill>
                  <a:schemeClr val="bg1"/>
                </a:solidFill>
                <a:latin typeface="Bookman Old Style" pitchFamily="18" charset="0"/>
                <a:cs typeface="Times New Roman" panose="02020603050405020304" pitchFamily="18" charset="0"/>
              </a:rPr>
              <a:t>Наша школа участвует в апробации и внедрении ВФСК «ГТО» с 2014 года. </a:t>
            </a:r>
            <a:r>
              <a:rPr lang="ru-RU" sz="1600" b="1" dirty="0">
                <a:solidFill>
                  <a:schemeClr val="bg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По результатам сдачи нормативов ВФСК «ГТО» 55 учеников получили Знаки отличия в 2023 году.</a:t>
            </a:r>
          </a:p>
          <a:p>
            <a:pPr algn="just"/>
            <a:r>
              <a:rPr lang="ru-RU" sz="1600" b="1" dirty="0" smtClean="0">
                <a:solidFill>
                  <a:schemeClr val="bg1"/>
                </a:solidFill>
                <a:latin typeface="Bookman Old Style" pitchFamily="18" charset="0"/>
                <a:cs typeface="Times New Roman" panose="02020603050405020304" pitchFamily="18" charset="0"/>
              </a:rPr>
              <a:t>  </a:t>
            </a:r>
            <a:endParaRPr lang="ru-RU" sz="1600" b="1" dirty="0">
              <a:solidFill>
                <a:schemeClr val="bg1"/>
              </a:solidFill>
              <a:latin typeface="Bookman Old Style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Зилия\Desktop\фото   Спартакиада среди учащихся ЛЕГКАЯ АТЛЕТИКА\фотки\IMG_20150220_15193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50"/>
          <a:stretch/>
        </p:blipFill>
        <p:spPr bwMode="auto">
          <a:xfrm>
            <a:off x="179800" y="2276872"/>
            <a:ext cx="1727904" cy="1944216"/>
          </a:xfrm>
          <a:prstGeom prst="rect">
            <a:avLst/>
          </a:prstGeom>
          <a:noFill/>
          <a:effectLst>
            <a:glow rad="228600">
              <a:srgbClr val="C0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59" y="2204864"/>
            <a:ext cx="2159517" cy="2088232"/>
          </a:xfrm>
          <a:prstGeom prst="rect">
            <a:avLst/>
          </a:prstGeom>
          <a:noFill/>
          <a:ln>
            <a:noFill/>
          </a:ln>
          <a:effectLst>
            <a:glow rad="228600">
              <a:srgbClr val="FFFF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746" y="3717032"/>
            <a:ext cx="1985749" cy="2412536"/>
          </a:xfrm>
          <a:prstGeom prst="rect">
            <a:avLst/>
          </a:prstGeom>
          <a:noFill/>
          <a:ln>
            <a:noFill/>
          </a:ln>
          <a:effectLst>
            <a:glow rad="228600">
              <a:srgbClr val="FFFF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861048"/>
            <a:ext cx="1945717" cy="2520280"/>
          </a:xfrm>
          <a:prstGeom prst="rect">
            <a:avLst/>
          </a:prstGeom>
          <a:noFill/>
          <a:ln>
            <a:noFill/>
          </a:ln>
          <a:effectLst>
            <a:glow rad="2286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437112"/>
            <a:ext cx="1583453" cy="2188088"/>
          </a:xfrm>
          <a:prstGeom prst="rect">
            <a:avLst/>
          </a:prstGeom>
          <a:noFill/>
          <a:ln>
            <a:noFill/>
          </a:ln>
          <a:effectLst>
            <a:glow rad="228600">
              <a:srgbClr val="FFFF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48" y="4437112"/>
            <a:ext cx="2338760" cy="2122177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C:\Users\Гимназия\Desktop\АВГУСТ 2023-2024\WhatsApp Image 2024-06-10 at 11.53.08 (2)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596" y="924744"/>
            <a:ext cx="3098982" cy="232423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34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2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Arial Black" pitchFamily="34" charset="0"/>
                <a:cs typeface="Times New Roman" panose="02020603050405020304" pitchFamily="18" charset="0"/>
              </a:rPr>
              <a:t>Мероприятия, направленные на выполнение недельного режима двигательной активности</a:t>
            </a:r>
            <a:endParaRPr lang="ru-RU" sz="2800" dirty="0">
              <a:solidFill>
                <a:schemeClr val="bg1"/>
              </a:solidFill>
              <a:latin typeface="Arial Black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36096" y="1154539"/>
            <a:ext cx="3600400" cy="5372831"/>
          </a:xfrm>
          <a:solidFill>
            <a:schemeClr val="bg1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Утренние зарядки и физкультпаузы;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соревнования;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в спортивных кружках и секциях;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Массовые спортивно-оздоровительные мероприятия;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продленного дня;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Флешмоб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Users\Гимназия\Desktop\фото видео\работа гимназия\IMG_20200912_09084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238614"/>
            <a:ext cx="2664296" cy="2286730"/>
          </a:xfrm>
          <a:prstGeom prst="rect">
            <a:avLst/>
          </a:prstGeom>
          <a:noFill/>
          <a:ln w="57150"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7" name="Picture 5" descr="C:\Users\Зилия\Desktop\фото   Спартакиада среди учащихся ЛЕГКАЯ АТЛЕТИКА\фотки\2014-12-17\DSC012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7" y="4238614"/>
            <a:ext cx="2195735" cy="228553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Гимназия\Desktop\АВГУСТ 2023-2024\WhatsApp Image 2023-10-27 at 15.49.36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226547"/>
            <a:ext cx="2399588" cy="2538189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Гимназия\Desktop\АВГУСТ 2023-2024\WhatsApp Image 2023-09-16 at 13.23.33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82" y="1226547"/>
            <a:ext cx="2219278" cy="2538189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49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2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44624"/>
            <a:ext cx="8535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Соревнования муниципального уровня</a:t>
            </a:r>
            <a:endParaRPr lang="ru-RU" sz="2800" dirty="0">
              <a:solidFill>
                <a:schemeClr val="bg1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7869"/>
            <a:ext cx="3194343" cy="200904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0" y="278092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Соревнования республиканского уровня</a:t>
            </a:r>
            <a:endParaRPr lang="ru-RU" sz="2800" dirty="0">
              <a:solidFill>
                <a:schemeClr val="bg1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75856" y="5003884"/>
            <a:ext cx="20162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err="1" smtClean="0"/>
              <a:t>пгт</a:t>
            </a:r>
            <a:r>
              <a:rPr lang="ru-RU" dirty="0" smtClean="0"/>
              <a:t> </a:t>
            </a:r>
            <a:r>
              <a:rPr lang="ru-RU" dirty="0" smtClean="0"/>
              <a:t>Богатые </a:t>
            </a:r>
            <a:r>
              <a:rPr lang="ru-RU" dirty="0"/>
              <a:t>С</a:t>
            </a:r>
            <a:r>
              <a:rPr lang="ru-RU" dirty="0" smtClean="0"/>
              <a:t>абы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83568" y="5003884"/>
            <a:ext cx="104054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dirty="0"/>
              <a:t>г</a:t>
            </a:r>
            <a:r>
              <a:rPr lang="ru-RU" dirty="0" smtClean="0"/>
              <a:t>. </a:t>
            </a:r>
            <a:r>
              <a:rPr lang="ru-RU" dirty="0" smtClean="0"/>
              <a:t>Казань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876256" y="4941168"/>
            <a:ext cx="17281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г</a:t>
            </a:r>
            <a:r>
              <a:rPr lang="ru-RU" dirty="0" smtClean="0"/>
              <a:t>. </a:t>
            </a:r>
            <a:r>
              <a:rPr lang="ru-RU" dirty="0" smtClean="0"/>
              <a:t>Бугульма</a:t>
            </a:r>
            <a:endParaRPr lang="ru-RU" dirty="0"/>
          </a:p>
        </p:txBody>
      </p:sp>
      <p:pic>
        <p:nvPicPr>
          <p:cNvPr id="4098" name="Picture 2" descr="C:\Users\Гимназия\Desktop\АВГУСТ 2023-2024\WhatsApp Image 2023-09-06 at 18.24.50 (19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37170"/>
            <a:ext cx="2214009" cy="147600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Гимназия\Desktop\АВГУСТ 2023-2024\WhatsApp Image 2023-09-06 at 18.24.50 (15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38329"/>
            <a:ext cx="2241393" cy="137504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C:\Users\Гимназия\Desktop\АВГУСТ 2023-2024\WhatsApp Image 2024-03-08 at 11.13.22 (3)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429000"/>
            <a:ext cx="2742798" cy="1518295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Гимназия\Desktop\АВГУСТ 2023-2024\WhatsApp Image 2024-03-09 at 15.42.33 (6)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342" y="5438328"/>
            <a:ext cx="2745656" cy="137504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Гимназия\Desktop\АВГУСТ 2023-2024\пРЕЗИДЕНТСКИЕ СОСТЯЗАНИЯ И ПСИ\бугульма\WhatsApp Image 2024-05-21 at 17.24.07 (1)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018" y="3428999"/>
            <a:ext cx="3070477" cy="151829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Гимназия\Desktop\АВГУСТ 2023-2024\пРЕЗИДЕНТСКИЕ СОСТЯЗАНИЯ И ПСИ\бугульма\WhatsApp Image 2024-05-23 at 13.41.07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019" y="5373216"/>
            <a:ext cx="3070476" cy="144016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Гимназия\Desktop\АВГУСТ 2023-2024\WhatsApp Image 2023-09-16 at 13.22.34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548680"/>
            <a:ext cx="2476293" cy="2105893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C:\Users\Гимназия\Desktop\АВГУСТ 2023-2024\WhatsApp Image 2024-02-10 at 14.11.03.jpe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039" y="548681"/>
            <a:ext cx="2630457" cy="208823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08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25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307975" y="116632"/>
            <a:ext cx="8656513" cy="115252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Наш спортивный клуб тесно сотрудничает: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" name="AutoShape 2" descr="Картинки по запросу ДОСААФ НУРЛАТ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640" y="1700808"/>
            <a:ext cx="3378840" cy="2709881"/>
          </a:xfrm>
          <a:prstGeom prst="rect">
            <a:avLst/>
          </a:prstGeom>
          <a:noFill/>
          <a:ln w="7620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827201" y="4550929"/>
            <a:ext cx="29075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МАУ ДО </a:t>
            </a:r>
            <a:r>
              <a:rPr lang="ru-RU" sz="2400" dirty="0" smtClean="0">
                <a:solidFill>
                  <a:schemeClr val="bg1"/>
                </a:solidFill>
              </a:rPr>
              <a:t>СШ «Ледок</a:t>
            </a:r>
            <a:r>
              <a:rPr lang="ru-RU" sz="2000" dirty="0">
                <a:solidFill>
                  <a:srgbClr val="00B0F0"/>
                </a:solidFill>
              </a:rPr>
              <a:t>»</a:t>
            </a:r>
          </a:p>
        </p:txBody>
      </p:sp>
      <p:pic>
        <p:nvPicPr>
          <p:cNvPr id="4098" name="Picture 2" descr="https://sun9-77.userapi.com/impg/HIkT4hF3-QuLuP2SKCO1v51CVrirlJ1qPturqw/ZNd9Vwhw3cw.jpg?size=807x454&amp;quality=96&amp;sign=40116fe60fe771d728682eb525babc02&amp;c_uniq_tag=BDEx9PaCWj9-iPAfDZEKxv7751tV53kLbL_SSEMF8wE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196752"/>
            <a:ext cx="4408041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4542086"/>
            <a:ext cx="4160895" cy="2136489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glow rad="228600">
              <a:srgbClr val="00B050">
                <a:alpha val="40000"/>
              </a:srgbClr>
            </a:glow>
          </a:effectLst>
        </p:spPr>
      </p:pic>
      <p:sp>
        <p:nvSpPr>
          <p:cNvPr id="2" name="TextBox 1"/>
          <p:cNvSpPr txBox="1"/>
          <p:nvPr/>
        </p:nvSpPr>
        <p:spPr>
          <a:xfrm>
            <a:off x="130102" y="3887470"/>
            <a:ext cx="4848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FFFF00"/>
                </a:solidFill>
              </a:rPr>
              <a:t>МБУ ДО «СШ им. Г.С. Хусаинова</a:t>
            </a:r>
            <a:r>
              <a:rPr lang="ru-RU" sz="2800" dirty="0">
                <a:solidFill>
                  <a:srgbClr val="FFFF00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185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650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564904"/>
            <a:ext cx="9144000" cy="141004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Муниципальное автономное образовательное учреждение «Нурлатская гимназия им. М.Е. Сергеева», г. Нурлат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92576"/>
            <a:ext cx="9144000" cy="2292808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63888" y="17008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051720" y="1772816"/>
            <a:ext cx="51845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Республика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>
                <a:solidFill>
                  <a:srgbClr val="FF0000"/>
                </a:solidFill>
              </a:rPr>
              <a:t>Т</a:t>
            </a:r>
            <a:r>
              <a:rPr lang="ru-RU" sz="3600" b="1" dirty="0" smtClean="0">
                <a:solidFill>
                  <a:srgbClr val="FF0000"/>
                </a:solidFill>
              </a:rPr>
              <a:t>атарстан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3928" y="1249596"/>
            <a:ext cx="8424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FF00"/>
                </a:solidFill>
              </a:rPr>
              <a:t>Номинация  «Спортивный резерв»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2" y="44624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B0F0"/>
                </a:solidFill>
              </a:rPr>
              <a:t>Всероссийского </a:t>
            </a:r>
            <a:r>
              <a:rPr lang="ru-RU" sz="2400" dirty="0" smtClean="0">
                <a:solidFill>
                  <a:srgbClr val="00B0F0"/>
                </a:solidFill>
              </a:rPr>
              <a:t>смотр-конкурс </a:t>
            </a:r>
            <a:r>
              <a:rPr lang="ru-RU" sz="2400" dirty="0">
                <a:solidFill>
                  <a:srgbClr val="00B0F0"/>
                </a:solidFill>
              </a:rPr>
              <a:t>на лучшую постановку физкультурной работы и развитие массового спорта среди школьных спортивных </a:t>
            </a:r>
            <a:r>
              <a:rPr lang="ru-RU" sz="2400" dirty="0" smtClean="0">
                <a:solidFill>
                  <a:srgbClr val="00B0F0"/>
                </a:solidFill>
              </a:rPr>
              <a:t>клубов</a:t>
            </a:r>
            <a:endParaRPr lang="ru-RU" sz="2400" dirty="0">
              <a:solidFill>
                <a:srgbClr val="00B0F0"/>
              </a:solidFill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7831335"/>
              </p:ext>
            </p:extLst>
          </p:nvPr>
        </p:nvGraphicFramePr>
        <p:xfrm>
          <a:off x="16775" y="980728"/>
          <a:ext cx="1818921" cy="16239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r:id="rId4" imgW="2896560" imgH="2896560" progId="CorelDRAW.Graphic.12">
                  <p:embed/>
                </p:oleObj>
              </mc:Choice>
              <mc:Fallback>
                <p:oleObj r:id="rId4" imgW="2896560" imgH="289656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75" y="980728"/>
                        <a:ext cx="1818921" cy="162398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9" name="Picture 5" descr="NurlatCoa2006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980728"/>
            <a:ext cx="1657350" cy="165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0" y="4005064"/>
            <a:ext cx="9109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FF00"/>
                </a:solidFill>
                <a:latin typeface="+mj-lt"/>
              </a:rPr>
              <a:t>Школьный спортивный клуб  </a:t>
            </a:r>
            <a:r>
              <a:rPr lang="ru-RU" sz="2800" dirty="0">
                <a:solidFill>
                  <a:srgbClr val="FFFF00"/>
                </a:solidFill>
                <a:latin typeface="+mj-lt"/>
              </a:rPr>
              <a:t>«Нурлатская гимназия</a:t>
            </a:r>
            <a:r>
              <a:rPr lang="ru-RU" sz="2800" dirty="0" smtClean="0">
                <a:solidFill>
                  <a:srgbClr val="FFFF00"/>
                </a:solidFill>
                <a:latin typeface="+mj-lt"/>
              </a:rPr>
              <a:t>»</a:t>
            </a:r>
            <a:endParaRPr lang="ru-RU" sz="1100" dirty="0">
              <a:solidFill>
                <a:srgbClr val="FFFF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1612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650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1414</TotalTime>
  <Words>323</Words>
  <Application>Microsoft Office PowerPoint</Application>
  <PresentationFormat>Экран (4:3)</PresentationFormat>
  <Paragraphs>35</Paragraphs>
  <Slides>9</Slides>
  <Notes>0</Notes>
  <HiddenSlides>0</HiddenSlides>
  <MMClips>1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Тема Office</vt:lpstr>
      <vt:lpstr>1_Тема Office</vt:lpstr>
      <vt:lpstr>CorelDRAW.Graphic.12</vt:lpstr>
      <vt:lpstr>Муниципальное автономное образовательное учреждение «Нурлатская гимназия им. М.Е. Сергеева», г. Нурлат</vt:lpstr>
      <vt:lpstr>Занятия спортивного клуба</vt:lpstr>
      <vt:lpstr>Организационные вопросы по физическому воспитанию</vt:lpstr>
      <vt:lpstr>Презентация PowerPoint</vt:lpstr>
      <vt:lpstr>Участие в апробации и внедрении ВФСК «ГТО»</vt:lpstr>
      <vt:lpstr>Мероприятия, направленные на выполнение недельного режима двигательной активности</vt:lpstr>
      <vt:lpstr>Презентация PowerPoint</vt:lpstr>
      <vt:lpstr>Презентация PowerPoint</vt:lpstr>
      <vt:lpstr>Муниципальное автономное образовательное учреждение «Нурлатская гимназия им. М.Е. Сергеева», г. Нурлат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Лейсан</dc:creator>
  <cp:lastModifiedBy>Гимназия</cp:lastModifiedBy>
  <cp:revision>116</cp:revision>
  <dcterms:created xsi:type="dcterms:W3CDTF">2015-11-20T13:12:05Z</dcterms:created>
  <dcterms:modified xsi:type="dcterms:W3CDTF">2024-06-10T10:28:13Z</dcterms:modified>
</cp:coreProperties>
</file>